
<file path=[Content_Types].xml><?xml version="1.0" encoding="utf-8"?>
<Types xmlns="http://schemas.openxmlformats.org/package/2006/content-types">
  <Default Extension="avi" ContentType="video/x-msvideo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5" r:id="rId4"/>
    <p:sldId id="277" r:id="rId5"/>
    <p:sldId id="259" r:id="rId6"/>
    <p:sldId id="266" r:id="rId7"/>
    <p:sldId id="273" r:id="rId8"/>
    <p:sldId id="267" r:id="rId9"/>
    <p:sldId id="270" r:id="rId10"/>
    <p:sldId id="271" r:id="rId11"/>
    <p:sldId id="272" r:id="rId12"/>
    <p:sldId id="268" r:id="rId13"/>
    <p:sldId id="269" r:id="rId14"/>
    <p:sldId id="274" r:id="rId15"/>
    <p:sldId id="260" r:id="rId16"/>
    <p:sldId id="261" r:id="rId17"/>
    <p:sldId id="262" r:id="rId18"/>
    <p:sldId id="263" r:id="rId19"/>
    <p:sldId id="265" r:id="rId20"/>
    <p:sldId id="264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65980-513F-4571-8132-F97D6F6662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38AE73-FCB2-47E2-AB80-01FF6E4FBD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966F2-E3A3-4542-8F95-864993F18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65E34-134F-4C03-94A1-FA2BDD7D2656}" type="datetimeFigureOut">
              <a:rPr lang="en-GB" smtClean="0"/>
              <a:t>16/02/2024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5D5D6-A7CB-4625-AEFF-EBE8F1844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66EDB6-BC24-4F2B-8250-B51416D72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A49A2-DF35-4D71-9A59-3F73A56F4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4244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A2D00-321E-4599-BDBF-C53232E5E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E6A87-C681-41C0-9525-DC90FCA88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794EEE-C6B3-4878-9CD9-012851E8A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65E34-134F-4C03-94A1-FA2BDD7D2656}" type="datetimeFigureOut">
              <a:rPr lang="en-GB" smtClean="0"/>
              <a:t>16/02/2024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0C4FD0-2917-4FE4-A03F-0F8A7F9EB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6DCC6-8FC7-4C63-BB72-67BDE865C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A49A2-DF35-4D71-9A59-3F73A56F4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14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804A9-8778-484C-B714-E17AB3521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2905E-76B7-4212-AD26-BCEA4CE6E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1E6210-2BB9-4B7F-879C-8AE3AACCA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65E34-134F-4C03-94A1-FA2BDD7D2656}" type="datetimeFigureOut">
              <a:rPr lang="en-GB" smtClean="0"/>
              <a:t>16/02/2024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21DE88-1FF4-479E-96A9-C31072546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77F3E5-8F35-4DA7-B589-E589FE73D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A49A2-DF35-4D71-9A59-3F73A56F4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496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B0CA1-57D0-4248-B9C4-FA0B43149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6910A-3645-41B8-AA08-ACBE379EEB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D20F1E-F606-4F9C-A408-5A1CFEC760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E1F3A-5536-4877-B29E-134AA8663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65E34-134F-4C03-94A1-FA2BDD7D2656}" type="datetimeFigureOut">
              <a:rPr lang="en-GB" smtClean="0"/>
              <a:t>16/02/2024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D253DF-E292-4646-AD01-0D4921FFF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A01E9A-9931-40D8-BA7C-76198BD2B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A49A2-DF35-4D71-9A59-3F73A56F4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1853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57E1D-33E3-4463-BB2E-8129AE9E5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679F0D-8330-46E2-891C-1DF8936A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FA0E53-A71C-47D4-AD17-4C89176A46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D4844C-182F-49BC-BB90-822F8DFB2C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F4594E-3985-4A90-9316-5BB346412F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AE4427-78F4-4BBE-9C88-9C262585A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65E34-134F-4C03-94A1-FA2BDD7D2656}" type="datetimeFigureOut">
              <a:rPr lang="en-GB" smtClean="0"/>
              <a:t>16/02/2024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9A4208-E037-4E63-921E-AB272CE20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76C884-8422-45E5-941E-E85345C31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A49A2-DF35-4D71-9A59-3F73A56F4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5027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30A76-5AF6-4592-81A0-576796765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F0BE83-F2EB-4802-B64F-2B2B04B28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65E34-134F-4C03-94A1-FA2BDD7D2656}" type="datetimeFigureOut">
              <a:rPr lang="en-GB" smtClean="0"/>
              <a:t>16/02/2024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0D3BB9-2064-456C-BC44-FDC3C330D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EB7F8D-37FD-4039-BAAA-3BF4613AB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A49A2-DF35-4D71-9A59-3F73A56F4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158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CE3037-B95F-475A-88FB-667BA4982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65E34-134F-4C03-94A1-FA2BDD7D2656}" type="datetimeFigureOut">
              <a:rPr lang="en-GB" smtClean="0"/>
              <a:t>16/02/2024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956A5D-C8F8-4CF1-A1D6-8BE866622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78D882-61EA-4437-8471-997072DEC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A49A2-DF35-4D71-9A59-3F73A56F4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0158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C642A-66F4-45C3-9818-101A23915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DA7C7-3142-455A-A574-C0B9DA3BB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68DACD-19DA-4D5B-A74F-E996FB1D6E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F4E9F2-D14B-440E-90BA-242C1836D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65E34-134F-4C03-94A1-FA2BDD7D2656}" type="datetimeFigureOut">
              <a:rPr lang="en-GB" smtClean="0"/>
              <a:t>16/02/2024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167F63-7947-4751-9538-8F3664870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E2240A-91EE-458E-8308-77DC2FD99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A49A2-DF35-4D71-9A59-3F73A56F4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9217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2057C-B964-4AE8-926E-3362531FC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592B1F-EE62-4765-8C65-DE14C0B5EC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092BB0-2D1E-4A98-A243-16C920051E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FD8D95-E71F-4F9A-A426-9B4135D15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65E34-134F-4C03-94A1-FA2BDD7D2656}" type="datetimeFigureOut">
              <a:rPr lang="en-GB" smtClean="0"/>
              <a:t>16/02/2024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E28C28-FD76-4123-B7F3-26DFA7353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E58EF6-EEE2-4AE3-A077-EEC91E45B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A49A2-DF35-4D71-9A59-3F73A56F4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139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1CDE3-8A4D-47DB-A923-0F2F53FC1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1D5399-8098-4236-B0A5-9339436B66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B864A0-E1B6-4D7B-936C-65495F304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65E34-134F-4C03-94A1-FA2BDD7D2656}" type="datetimeFigureOut">
              <a:rPr lang="en-GB" smtClean="0"/>
              <a:t>16/02/2024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C9209C-D822-455C-A13D-62DCD2995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0BFF77-D744-42CB-97E1-75FD9E308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A49A2-DF35-4D71-9A59-3F73A56F4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9001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CEC833-2448-4408-9FFB-CF6564585E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5842A5-94EE-4085-9574-62C89C4F97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14FF9F-156E-46FC-93E8-BA855C61B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65E34-134F-4C03-94A1-FA2BDD7D2656}" type="datetimeFigureOut">
              <a:rPr lang="en-GB" smtClean="0"/>
              <a:t>16/02/2024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289BC-73B9-44EC-A967-800C30C20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2E8390-6E03-406A-8CAA-FC63F1D5F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A49A2-DF35-4D71-9A59-3F73A56F4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4731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ECA8C1-C7CD-4163-857F-081E29E3A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33C0CF-C068-44EA-A018-54E139AB21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DD30-744C-4CF2-BB0B-94E3DA8EBB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65E34-134F-4C03-94A1-FA2BDD7D2656}" type="datetimeFigureOut">
              <a:rPr lang="en-GB" smtClean="0"/>
              <a:t>16/02/2024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4CFC92-B6B1-48F6-AB10-FC05D9C500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3E1F3-FF12-422B-96FC-0ED2D755E0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A49A2-DF35-4D71-9A59-3F73A56F4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426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224E876-497F-43D0-9393-D4D5247E9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37267"/>
            <a:ext cx="9144000" cy="2387600"/>
          </a:xfrm>
        </p:spPr>
        <p:txBody>
          <a:bodyPr/>
          <a:lstStyle/>
          <a:p>
            <a:r>
              <a:rPr lang="en-GB" dirty="0"/>
              <a:t>Che forma ha </a:t>
            </a:r>
            <a:r>
              <a:rPr lang="en-GB" dirty="0" err="1"/>
              <a:t>l’Universo</a:t>
            </a:r>
            <a:r>
              <a:rPr lang="en-GB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44032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CFA008E3-E14F-4B12-8F95-DC66B9B55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0667"/>
            <a:ext cx="12190476" cy="687847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5328EEE-E24B-4B3F-9C0D-6538FF96E84A}"/>
              </a:ext>
            </a:extLst>
          </p:cNvPr>
          <p:cNvGrpSpPr/>
          <p:nvPr/>
        </p:nvGrpSpPr>
        <p:grpSpPr>
          <a:xfrm>
            <a:off x="217254" y="6423122"/>
            <a:ext cx="1226706" cy="300867"/>
            <a:chOff x="10515351" y="6319463"/>
            <a:chExt cx="1226706" cy="300867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98CFF72-14D7-4176-BA73-857197449660}"/>
                </a:ext>
              </a:extLst>
            </p:cNvPr>
            <p:cNvCxnSpPr>
              <a:cxnSpLocks/>
            </p:cNvCxnSpPr>
            <p:nvPr/>
          </p:nvCxnSpPr>
          <p:spPr>
            <a:xfrm>
              <a:off x="10527150" y="6469897"/>
              <a:ext cx="121490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4D8E1BD-F22F-4EB6-A355-22C0E6F342EA}"/>
                </a:ext>
              </a:extLst>
            </p:cNvPr>
            <p:cNvCxnSpPr/>
            <p:nvPr/>
          </p:nvCxnSpPr>
          <p:spPr>
            <a:xfrm>
              <a:off x="10515351" y="6319463"/>
              <a:ext cx="0" cy="300867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F3194FF-36E3-47EC-ACC5-F49167202BC1}"/>
                </a:ext>
              </a:extLst>
            </p:cNvPr>
            <p:cNvCxnSpPr/>
            <p:nvPr/>
          </p:nvCxnSpPr>
          <p:spPr>
            <a:xfrm>
              <a:off x="11742057" y="6319463"/>
              <a:ext cx="0" cy="300867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A06AF15E-9196-421F-96B7-FB72C37EB41C}"/>
              </a:ext>
            </a:extLst>
          </p:cNvPr>
          <p:cNvSpPr txBox="1"/>
          <p:nvPr/>
        </p:nvSpPr>
        <p:spPr>
          <a:xfrm>
            <a:off x="418816" y="6098100"/>
            <a:ext cx="823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5 km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1551272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A073EAFE-7605-4C8B-97D0-02C2EAAA3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13443"/>
            <a:ext cx="12190476" cy="717144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5328EEE-E24B-4B3F-9C0D-6538FF96E84A}"/>
              </a:ext>
            </a:extLst>
          </p:cNvPr>
          <p:cNvGrpSpPr/>
          <p:nvPr/>
        </p:nvGrpSpPr>
        <p:grpSpPr>
          <a:xfrm>
            <a:off x="217254" y="6423122"/>
            <a:ext cx="1226706" cy="300867"/>
            <a:chOff x="10515351" y="6319463"/>
            <a:chExt cx="1226706" cy="300867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98CFF72-14D7-4176-BA73-857197449660}"/>
                </a:ext>
              </a:extLst>
            </p:cNvPr>
            <p:cNvCxnSpPr>
              <a:cxnSpLocks/>
            </p:cNvCxnSpPr>
            <p:nvPr/>
          </p:nvCxnSpPr>
          <p:spPr>
            <a:xfrm>
              <a:off x="10527150" y="6469897"/>
              <a:ext cx="121490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4D8E1BD-F22F-4EB6-A355-22C0E6F342EA}"/>
                </a:ext>
              </a:extLst>
            </p:cNvPr>
            <p:cNvCxnSpPr/>
            <p:nvPr/>
          </p:nvCxnSpPr>
          <p:spPr>
            <a:xfrm>
              <a:off x="10515351" y="6319463"/>
              <a:ext cx="0" cy="300867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F3194FF-36E3-47EC-ACC5-F49167202BC1}"/>
                </a:ext>
              </a:extLst>
            </p:cNvPr>
            <p:cNvCxnSpPr/>
            <p:nvPr/>
          </p:nvCxnSpPr>
          <p:spPr>
            <a:xfrm>
              <a:off x="11742057" y="6319463"/>
              <a:ext cx="0" cy="300867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A06AF15E-9196-421F-96B7-FB72C37EB41C}"/>
              </a:ext>
            </a:extLst>
          </p:cNvPr>
          <p:cNvSpPr txBox="1"/>
          <p:nvPr/>
        </p:nvSpPr>
        <p:spPr>
          <a:xfrm>
            <a:off x="418816" y="6098100"/>
            <a:ext cx="1013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15 km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591574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3D2F22-DD2B-97F6-EF2C-6189DCF31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7B441DC-29A7-3C3E-2BDF-3E797F51B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57D807-638A-42CB-BEB4-603658370A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91" y="0"/>
            <a:ext cx="10895018" cy="68580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1C897A8-9C95-B3B8-6BED-E1BC321E5113}"/>
              </a:ext>
            </a:extLst>
          </p:cNvPr>
          <p:cNvGrpSpPr/>
          <p:nvPr/>
        </p:nvGrpSpPr>
        <p:grpSpPr>
          <a:xfrm>
            <a:off x="2584580" y="3035064"/>
            <a:ext cx="3752601" cy="518087"/>
            <a:chOff x="2176862" y="2839899"/>
            <a:chExt cx="4291531" cy="51808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ED1FD67-03C0-733B-455D-45E1BFC461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76862" y="3207552"/>
              <a:ext cx="429153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669D6B4-EBA1-8FBC-170F-E7D2CDF86EEA}"/>
                </a:ext>
              </a:extLst>
            </p:cNvPr>
            <p:cNvCxnSpPr/>
            <p:nvPr/>
          </p:nvCxnSpPr>
          <p:spPr>
            <a:xfrm>
              <a:off x="6468393" y="3057119"/>
              <a:ext cx="0" cy="30086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B6AD1DE-23B1-0B7A-D96D-D53CE4E8EA1F}"/>
                </a:ext>
              </a:extLst>
            </p:cNvPr>
            <p:cNvCxnSpPr/>
            <p:nvPr/>
          </p:nvCxnSpPr>
          <p:spPr>
            <a:xfrm>
              <a:off x="2179203" y="3057119"/>
              <a:ext cx="0" cy="30086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72B30AC-0E54-0EA9-4526-4B9473192A12}"/>
                </a:ext>
              </a:extLst>
            </p:cNvPr>
            <p:cNvSpPr txBox="1"/>
            <p:nvPr/>
          </p:nvSpPr>
          <p:spPr>
            <a:xfrm>
              <a:off x="3797584" y="2839899"/>
              <a:ext cx="1281688" cy="3670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6371 km</a:t>
              </a:r>
              <a:endParaRPr lang="en-GB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3430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7E806C86-F7D0-46D2-84B4-7BB9D8072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87" y="0"/>
            <a:ext cx="11651226" cy="6877228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6ECEB26-A899-4AC0-A335-492CFA7AC229}"/>
              </a:ext>
            </a:extLst>
          </p:cNvPr>
          <p:cNvCxnSpPr>
            <a:cxnSpLocks/>
          </p:cNvCxnSpPr>
          <p:nvPr/>
        </p:nvCxnSpPr>
        <p:spPr>
          <a:xfrm flipH="1">
            <a:off x="270387" y="3537917"/>
            <a:ext cx="382987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B86F287-DC80-4CA6-BD4A-7D6F22BC2A17}"/>
              </a:ext>
            </a:extLst>
          </p:cNvPr>
          <p:cNvCxnSpPr/>
          <p:nvPr/>
        </p:nvCxnSpPr>
        <p:spPr>
          <a:xfrm>
            <a:off x="4100264" y="3387483"/>
            <a:ext cx="0" cy="30086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788802B-0FB9-4F65-B3C6-D4B4DB521583}"/>
              </a:ext>
            </a:extLst>
          </p:cNvPr>
          <p:cNvSpPr txBox="1"/>
          <p:nvPr/>
        </p:nvSpPr>
        <p:spPr>
          <a:xfrm>
            <a:off x="2642565" y="3608080"/>
            <a:ext cx="1382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1.5 x 10</a:t>
            </a:r>
            <a:r>
              <a:rPr lang="en-US" b="1" baseline="30000" dirty="0">
                <a:solidFill>
                  <a:schemeClr val="bg1"/>
                </a:solidFill>
              </a:rPr>
              <a:t>8</a:t>
            </a:r>
            <a:r>
              <a:rPr lang="en-US" b="1" dirty="0">
                <a:solidFill>
                  <a:schemeClr val="bg1"/>
                </a:solidFill>
              </a:rPr>
              <a:t> km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711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, schematic&#10;&#10;Description automatically generated">
            <a:extLst>
              <a:ext uri="{FF2B5EF4-FFF2-40B4-BE49-F238E27FC236}">
                <a16:creationId xmlns:a16="http://schemas.microsoft.com/office/drawing/2014/main" id="{17C69F49-3096-4D68-A3EF-7066E37BE5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25" b="836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59427B8-4D04-499B-ADC4-C02F51AE0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36525"/>
            <a:ext cx="12192000" cy="64008"/>
          </a:xfrm>
          <a:prstGeom prst="rect">
            <a:avLst/>
          </a:prstGeom>
          <a:solidFill>
            <a:schemeClr val="tx2">
              <a:lumMod val="50000"/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3" name="Rectangle 30">
            <a:extLst>
              <a:ext uri="{FF2B5EF4-FFF2-40B4-BE49-F238E27FC236}">
                <a16:creationId xmlns:a16="http://schemas.microsoft.com/office/drawing/2014/main" id="{0724758F-AE3C-4CC9-B58A-FF0B12987A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3263317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81A2871-F6D3-445A-BF6F-FBEFA32A9338}"/>
              </a:ext>
            </a:extLst>
          </p:cNvPr>
          <p:cNvGrpSpPr/>
          <p:nvPr/>
        </p:nvGrpSpPr>
        <p:grpSpPr>
          <a:xfrm rot="4282373">
            <a:off x="1997831" y="5587193"/>
            <a:ext cx="1157085" cy="267607"/>
            <a:chOff x="2214415" y="4400550"/>
            <a:chExt cx="1100831" cy="36933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AEA5842-C978-434F-BF7A-8DDB22440263}"/>
                </a:ext>
              </a:extLst>
            </p:cNvPr>
            <p:cNvSpPr/>
            <p:nvPr/>
          </p:nvSpPr>
          <p:spPr>
            <a:xfrm>
              <a:off x="2214415" y="4559444"/>
              <a:ext cx="1100831" cy="2033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3BEFC31-D705-4E4F-AFBB-18A98A139E23}"/>
                </a:ext>
              </a:extLst>
            </p:cNvPr>
            <p:cNvSpPr txBox="1"/>
            <p:nvPr/>
          </p:nvSpPr>
          <p:spPr>
            <a:xfrm>
              <a:off x="2228850" y="4400550"/>
              <a:ext cx="7540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26 m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C7861BE-7661-4EA3-B88A-EA844C6BA4E4}"/>
              </a:ext>
            </a:extLst>
          </p:cNvPr>
          <p:cNvGrpSpPr/>
          <p:nvPr/>
        </p:nvGrpSpPr>
        <p:grpSpPr>
          <a:xfrm rot="4473801">
            <a:off x="1629604" y="5206249"/>
            <a:ext cx="1157085" cy="369237"/>
            <a:chOff x="2214415" y="4335109"/>
            <a:chExt cx="1100831" cy="50959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A6374FB-B1C5-43AA-BC9A-49919EF5BC7C}"/>
                </a:ext>
              </a:extLst>
            </p:cNvPr>
            <p:cNvSpPr/>
            <p:nvPr/>
          </p:nvSpPr>
          <p:spPr>
            <a:xfrm>
              <a:off x="2214415" y="4559444"/>
              <a:ext cx="1100831" cy="2033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873DD7F-679C-46D0-8117-DCD8B3DAAA30}"/>
                </a:ext>
              </a:extLst>
            </p:cNvPr>
            <p:cNvSpPr txBox="1"/>
            <p:nvPr/>
          </p:nvSpPr>
          <p:spPr>
            <a:xfrm>
              <a:off x="2228850" y="4335109"/>
              <a:ext cx="670009" cy="5095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50 m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A3EB8E2-D32D-4F75-A576-42110F3EAA51}"/>
              </a:ext>
            </a:extLst>
          </p:cNvPr>
          <p:cNvGrpSpPr/>
          <p:nvPr/>
        </p:nvGrpSpPr>
        <p:grpSpPr>
          <a:xfrm rot="4741084">
            <a:off x="1324721" y="4889595"/>
            <a:ext cx="1157085" cy="369332"/>
            <a:chOff x="2214415" y="4330353"/>
            <a:chExt cx="1100831" cy="509726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900BC86-CE32-49E7-BDAE-D57F11474689}"/>
                </a:ext>
              </a:extLst>
            </p:cNvPr>
            <p:cNvSpPr/>
            <p:nvPr/>
          </p:nvSpPr>
          <p:spPr>
            <a:xfrm>
              <a:off x="2214415" y="4559444"/>
              <a:ext cx="1100831" cy="2033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62D9CCD-3F1E-4770-BA44-CD3B523242DB}"/>
                </a:ext>
              </a:extLst>
            </p:cNvPr>
            <p:cNvSpPr txBox="1"/>
            <p:nvPr/>
          </p:nvSpPr>
          <p:spPr>
            <a:xfrm>
              <a:off x="2228851" y="4330353"/>
              <a:ext cx="754047" cy="5097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67 m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6DD4726-B976-49CB-B6A1-8B1BDBB28483}"/>
              </a:ext>
            </a:extLst>
          </p:cNvPr>
          <p:cNvGrpSpPr/>
          <p:nvPr/>
        </p:nvGrpSpPr>
        <p:grpSpPr>
          <a:xfrm rot="4936736">
            <a:off x="1050741" y="4567200"/>
            <a:ext cx="1157085" cy="369332"/>
            <a:chOff x="2214415" y="4330354"/>
            <a:chExt cx="1100831" cy="509726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FD4CA29-4439-4569-9C4D-F561AAED214C}"/>
                </a:ext>
              </a:extLst>
            </p:cNvPr>
            <p:cNvSpPr/>
            <p:nvPr/>
          </p:nvSpPr>
          <p:spPr>
            <a:xfrm>
              <a:off x="2214415" y="4559444"/>
              <a:ext cx="1100831" cy="2033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E11A907-1CA6-450A-9EA2-9DDC61D564A1}"/>
                </a:ext>
              </a:extLst>
            </p:cNvPr>
            <p:cNvSpPr txBox="1"/>
            <p:nvPr/>
          </p:nvSpPr>
          <p:spPr>
            <a:xfrm>
              <a:off x="2228850" y="4330354"/>
              <a:ext cx="754047" cy="5097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104 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3684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7E806C86-F7D0-46D2-84B4-7BB9D8072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87" y="0"/>
            <a:ext cx="11651226" cy="6877228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6ECEB26-A899-4AC0-A335-492CFA7AC229}"/>
              </a:ext>
            </a:extLst>
          </p:cNvPr>
          <p:cNvCxnSpPr>
            <a:cxnSpLocks/>
          </p:cNvCxnSpPr>
          <p:nvPr/>
        </p:nvCxnSpPr>
        <p:spPr>
          <a:xfrm flipH="1">
            <a:off x="270387" y="3537917"/>
            <a:ext cx="382987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B86F287-DC80-4CA6-BD4A-7D6F22BC2A17}"/>
              </a:ext>
            </a:extLst>
          </p:cNvPr>
          <p:cNvCxnSpPr/>
          <p:nvPr/>
        </p:nvCxnSpPr>
        <p:spPr>
          <a:xfrm>
            <a:off x="4100264" y="3387483"/>
            <a:ext cx="0" cy="30086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788802B-0FB9-4F65-B3C6-D4B4DB521583}"/>
              </a:ext>
            </a:extLst>
          </p:cNvPr>
          <p:cNvSpPr txBox="1"/>
          <p:nvPr/>
        </p:nvSpPr>
        <p:spPr>
          <a:xfrm>
            <a:off x="2642565" y="3608080"/>
            <a:ext cx="1382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1.5 x 10</a:t>
            </a:r>
            <a:r>
              <a:rPr lang="en-US" b="1" baseline="30000" dirty="0">
                <a:solidFill>
                  <a:schemeClr val="bg1"/>
                </a:solidFill>
              </a:rPr>
              <a:t>8</a:t>
            </a:r>
            <a:r>
              <a:rPr lang="en-US" b="1" dirty="0">
                <a:solidFill>
                  <a:schemeClr val="bg1"/>
                </a:solidFill>
              </a:rPr>
              <a:t> km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17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8CA8B1A-9C8E-4553-8CC9-1839623BCCA5}"/>
              </a:ext>
            </a:extLst>
          </p:cNvPr>
          <p:cNvSpPr txBox="1"/>
          <p:nvPr/>
        </p:nvSpPr>
        <p:spPr>
          <a:xfrm>
            <a:off x="4316027" y="257453"/>
            <a:ext cx="35599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Il Sole e le </a:t>
            </a:r>
            <a:r>
              <a:rPr lang="en-GB" sz="4000" dirty="0" err="1"/>
              <a:t>stelle</a:t>
            </a:r>
            <a:endParaRPr lang="en-GB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246D26-0EF5-49EE-A6CA-53693C6184CD}"/>
              </a:ext>
            </a:extLst>
          </p:cNvPr>
          <p:cNvSpPr txBox="1"/>
          <p:nvPr/>
        </p:nvSpPr>
        <p:spPr>
          <a:xfrm>
            <a:off x="1063840" y="1626095"/>
            <a:ext cx="102196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“</a:t>
            </a:r>
            <a:r>
              <a:rPr lang="en-GB" sz="2000" dirty="0" err="1"/>
              <a:t>Guarda</a:t>
            </a:r>
            <a:r>
              <a:rPr lang="en-GB" sz="2000" dirty="0"/>
              <a:t> le </a:t>
            </a:r>
            <a:r>
              <a:rPr lang="en-GB" sz="2000" dirty="0" err="1"/>
              <a:t>stelle</a:t>
            </a:r>
            <a:r>
              <a:rPr lang="en-GB" sz="2000" dirty="0"/>
              <a:t>. I </a:t>
            </a:r>
            <a:r>
              <a:rPr lang="en-GB" sz="2000" dirty="0" err="1"/>
              <a:t>grandi</a:t>
            </a:r>
            <a:r>
              <a:rPr lang="en-GB" sz="2000" dirty="0"/>
              <a:t> Re del </a:t>
            </a:r>
            <a:r>
              <a:rPr lang="en-GB" sz="2000" dirty="0" err="1"/>
              <a:t>passato</a:t>
            </a:r>
            <a:r>
              <a:rPr lang="en-GB" sz="2000" dirty="0"/>
              <a:t> ci </a:t>
            </a:r>
            <a:r>
              <a:rPr lang="en-GB" sz="2000" dirty="0" err="1"/>
              <a:t>guardano</a:t>
            </a:r>
            <a:r>
              <a:rPr lang="en-GB" sz="2000" dirty="0"/>
              <a:t> da quelle </a:t>
            </a:r>
            <a:r>
              <a:rPr lang="en-GB" sz="2000" dirty="0" err="1"/>
              <a:t>stelle</a:t>
            </a:r>
            <a:r>
              <a:rPr lang="en-GB" sz="2000" dirty="0"/>
              <a:t>.”</a:t>
            </a:r>
          </a:p>
          <a:p>
            <a:pPr algn="r"/>
            <a:r>
              <a:rPr lang="en-GB" sz="2000" b="1" i="1" dirty="0"/>
              <a:t>Mufasa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38BC18-239E-448A-AD80-9D8449375656}"/>
              </a:ext>
            </a:extLst>
          </p:cNvPr>
          <p:cNvSpPr txBox="1"/>
          <p:nvPr/>
        </p:nvSpPr>
        <p:spPr>
          <a:xfrm>
            <a:off x="1063840" y="3463721"/>
            <a:ext cx="102196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“</a:t>
            </a:r>
            <a:r>
              <a:rPr lang="en-GB" sz="2000" dirty="0" err="1"/>
              <a:t>Sono</a:t>
            </a:r>
            <a:r>
              <a:rPr lang="en-GB" sz="2000" dirty="0"/>
              <a:t> </a:t>
            </a:r>
            <a:r>
              <a:rPr lang="en-GB" sz="2000" dirty="0" err="1"/>
              <a:t>delle</a:t>
            </a:r>
            <a:r>
              <a:rPr lang="en-GB" sz="2000" dirty="0"/>
              <a:t> </a:t>
            </a:r>
            <a:r>
              <a:rPr lang="en-GB" sz="2000" dirty="0" err="1"/>
              <a:t>lucciole</a:t>
            </a:r>
            <a:r>
              <a:rPr lang="en-GB" sz="2000" dirty="0"/>
              <a:t>. </a:t>
            </a:r>
            <a:r>
              <a:rPr lang="en-GB" sz="2000" dirty="0" err="1"/>
              <a:t>Lucciole</a:t>
            </a:r>
            <a:r>
              <a:rPr lang="en-GB" sz="2000" dirty="0"/>
              <a:t> </a:t>
            </a:r>
            <a:r>
              <a:rPr lang="en-GB" sz="2000" dirty="0" err="1"/>
              <a:t>che</a:t>
            </a:r>
            <a:r>
              <a:rPr lang="en-GB" sz="2000" dirty="0"/>
              <a:t> </a:t>
            </a:r>
            <a:r>
              <a:rPr lang="en-GB" sz="2000" dirty="0" err="1"/>
              <a:t>sono</a:t>
            </a:r>
            <a:r>
              <a:rPr lang="en-GB" sz="2000" dirty="0"/>
              <a:t> </a:t>
            </a:r>
            <a:r>
              <a:rPr lang="en-GB" sz="2000" dirty="0" err="1"/>
              <a:t>rimaste</a:t>
            </a:r>
            <a:r>
              <a:rPr lang="en-GB" sz="2000" dirty="0"/>
              <a:t> </a:t>
            </a:r>
            <a:r>
              <a:rPr lang="en-GB" sz="2000" dirty="0" err="1"/>
              <a:t>attaccate</a:t>
            </a:r>
            <a:r>
              <a:rPr lang="en-GB" sz="2000" dirty="0"/>
              <a:t> a </a:t>
            </a:r>
            <a:r>
              <a:rPr lang="en-GB" sz="2000" dirty="0" err="1"/>
              <a:t>quell’enorme</a:t>
            </a:r>
            <a:r>
              <a:rPr lang="en-GB" sz="2000" dirty="0"/>
              <a:t> </a:t>
            </a:r>
            <a:r>
              <a:rPr lang="en-GB" sz="2000" dirty="0" err="1"/>
              <a:t>cosa</a:t>
            </a:r>
            <a:r>
              <a:rPr lang="en-GB" sz="2000" dirty="0"/>
              <a:t> </a:t>
            </a:r>
            <a:r>
              <a:rPr lang="en-GB" sz="2000" dirty="0" err="1"/>
              <a:t>nera-bluastra</a:t>
            </a:r>
            <a:r>
              <a:rPr lang="en-GB" sz="2000" dirty="0"/>
              <a:t>.”</a:t>
            </a:r>
          </a:p>
          <a:p>
            <a:pPr algn="r"/>
            <a:r>
              <a:rPr lang="en-GB" sz="2000" b="1" i="1" dirty="0"/>
              <a:t>Timon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6585AE-9638-4D38-9E4E-2DE5B65C166A}"/>
              </a:ext>
            </a:extLst>
          </p:cNvPr>
          <p:cNvSpPr txBox="1"/>
          <p:nvPr/>
        </p:nvSpPr>
        <p:spPr>
          <a:xfrm>
            <a:off x="1063840" y="5301347"/>
            <a:ext cx="102196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“Io </a:t>
            </a:r>
            <a:r>
              <a:rPr lang="en-GB" sz="2000" dirty="0" err="1"/>
              <a:t>pensavo</a:t>
            </a:r>
            <a:r>
              <a:rPr lang="en-GB" sz="2000" dirty="0"/>
              <a:t> </a:t>
            </a:r>
            <a:r>
              <a:rPr lang="en-GB" sz="2000" dirty="0" err="1"/>
              <a:t>che</a:t>
            </a:r>
            <a:r>
              <a:rPr lang="en-GB" sz="2000" dirty="0"/>
              <a:t> </a:t>
            </a:r>
            <a:r>
              <a:rPr lang="en-GB" sz="2000" dirty="0" err="1"/>
              <a:t>fossero</a:t>
            </a:r>
            <a:r>
              <a:rPr lang="en-GB" sz="2000" dirty="0"/>
              <a:t> masse </a:t>
            </a:r>
            <a:r>
              <a:rPr lang="en-GB" sz="2000" dirty="0" err="1"/>
              <a:t>gassose</a:t>
            </a:r>
            <a:r>
              <a:rPr lang="en-GB" sz="2000" dirty="0"/>
              <a:t> </a:t>
            </a:r>
            <a:r>
              <a:rPr lang="en-GB" sz="2000" dirty="0" err="1"/>
              <a:t>che</a:t>
            </a:r>
            <a:r>
              <a:rPr lang="en-GB" sz="2000" dirty="0"/>
              <a:t> </a:t>
            </a:r>
            <a:r>
              <a:rPr lang="en-GB" sz="2000" dirty="0" err="1"/>
              <a:t>bruciano</a:t>
            </a:r>
            <a:r>
              <a:rPr lang="en-GB" sz="2000" dirty="0"/>
              <a:t> a </a:t>
            </a:r>
            <a:r>
              <a:rPr lang="en-GB" sz="2000" dirty="0" err="1"/>
              <a:t>miliardi</a:t>
            </a:r>
            <a:r>
              <a:rPr lang="en-GB" sz="2000" dirty="0"/>
              <a:t> di </a:t>
            </a:r>
            <a:r>
              <a:rPr lang="en-GB" sz="2000" dirty="0" err="1"/>
              <a:t>chilometri</a:t>
            </a:r>
            <a:r>
              <a:rPr lang="en-GB" sz="2000" dirty="0"/>
              <a:t> di </a:t>
            </a:r>
            <a:r>
              <a:rPr lang="en-GB" sz="2000" dirty="0" err="1"/>
              <a:t>distanza</a:t>
            </a:r>
            <a:r>
              <a:rPr lang="en-GB" sz="2000" dirty="0"/>
              <a:t>.”</a:t>
            </a:r>
          </a:p>
          <a:p>
            <a:pPr algn="r"/>
            <a:r>
              <a:rPr lang="en-GB" sz="2000" b="1" i="1" dirty="0"/>
              <a:t>Pumba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B0ABDB-4DBE-4462-9F4F-AF8814038696}"/>
              </a:ext>
            </a:extLst>
          </p:cNvPr>
          <p:cNvSpPr/>
          <p:nvPr/>
        </p:nvSpPr>
        <p:spPr>
          <a:xfrm>
            <a:off x="435006" y="1626095"/>
            <a:ext cx="417250" cy="4246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B732DE-87BC-4223-A373-F206355C0454}"/>
              </a:ext>
            </a:extLst>
          </p:cNvPr>
          <p:cNvSpPr/>
          <p:nvPr/>
        </p:nvSpPr>
        <p:spPr>
          <a:xfrm>
            <a:off x="435006" y="3429000"/>
            <a:ext cx="417250" cy="4246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49E5DD-2304-497F-B6AE-E2ADB7C7EEA2}"/>
              </a:ext>
            </a:extLst>
          </p:cNvPr>
          <p:cNvSpPr/>
          <p:nvPr/>
        </p:nvSpPr>
        <p:spPr>
          <a:xfrm>
            <a:off x="435006" y="5230643"/>
            <a:ext cx="417250" cy="4246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217D1F9-46E5-4368-BE5F-EADF8EA0DEBD}"/>
              </a:ext>
            </a:extLst>
          </p:cNvPr>
          <p:cNvGrpSpPr/>
          <p:nvPr/>
        </p:nvGrpSpPr>
        <p:grpSpPr>
          <a:xfrm>
            <a:off x="212991" y="4866658"/>
            <a:ext cx="911512" cy="727969"/>
            <a:chOff x="212991" y="4866658"/>
            <a:chExt cx="911512" cy="727969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8DADBAC-EAC3-470A-B19B-84828256D02B}"/>
                </a:ext>
              </a:extLst>
            </p:cNvPr>
            <p:cNvCxnSpPr>
              <a:cxnSpLocks/>
            </p:cNvCxnSpPr>
            <p:nvPr/>
          </p:nvCxnSpPr>
          <p:spPr>
            <a:xfrm>
              <a:off x="212991" y="5257275"/>
              <a:ext cx="372121" cy="337352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AEBB86F-3E5E-4A8A-AD76-088E46BBB7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6332" y="4866658"/>
              <a:ext cx="568171" cy="727969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1351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8CA8B1A-9C8E-4553-8CC9-1839623BCCA5}"/>
              </a:ext>
            </a:extLst>
          </p:cNvPr>
          <p:cNvSpPr txBox="1"/>
          <p:nvPr/>
        </p:nvSpPr>
        <p:spPr>
          <a:xfrm>
            <a:off x="4316027" y="257453"/>
            <a:ext cx="35599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Il Sole e le </a:t>
            </a:r>
            <a:r>
              <a:rPr lang="en-GB" sz="4000" dirty="0" err="1"/>
              <a:t>stelle</a:t>
            </a:r>
            <a:endParaRPr lang="en-GB" sz="4000" dirty="0"/>
          </a:p>
        </p:txBody>
      </p:sp>
      <p:pic>
        <p:nvPicPr>
          <p:cNvPr id="3" name="Picture 2" descr="A close up of the moon&#10;&#10;Description automatically generated with medium confidence">
            <a:extLst>
              <a:ext uri="{FF2B5EF4-FFF2-40B4-BE49-F238E27FC236}">
                <a16:creationId xmlns:a16="http://schemas.microsoft.com/office/drawing/2014/main" id="{950BA146-D3C4-4BD4-A7FE-0D91428522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99" y="1281164"/>
            <a:ext cx="4787238" cy="476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115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8CA8B1A-9C8E-4553-8CC9-1839623BCCA5}"/>
              </a:ext>
            </a:extLst>
          </p:cNvPr>
          <p:cNvSpPr txBox="1"/>
          <p:nvPr/>
        </p:nvSpPr>
        <p:spPr>
          <a:xfrm>
            <a:off x="4316027" y="257453"/>
            <a:ext cx="35599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Il Sole e le </a:t>
            </a:r>
            <a:r>
              <a:rPr lang="en-GB" sz="4000" dirty="0" err="1"/>
              <a:t>stelle</a:t>
            </a:r>
            <a:endParaRPr lang="en-GB" sz="4000" dirty="0"/>
          </a:p>
        </p:txBody>
      </p:sp>
      <p:pic>
        <p:nvPicPr>
          <p:cNvPr id="3" name="Picture 2" descr="A close up of the moon&#10;&#10;Description automatically generated with medium confidence">
            <a:extLst>
              <a:ext uri="{FF2B5EF4-FFF2-40B4-BE49-F238E27FC236}">
                <a16:creationId xmlns:a16="http://schemas.microsoft.com/office/drawing/2014/main" id="{950BA146-D3C4-4BD4-A7FE-0D91428522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99" y="1281164"/>
            <a:ext cx="4787238" cy="47672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2E91422-76C5-4A65-BB0A-E0CCA8B4E277}"/>
              </a:ext>
            </a:extLst>
          </p:cNvPr>
          <p:cNvSpPr txBox="1"/>
          <p:nvPr/>
        </p:nvSpPr>
        <p:spPr>
          <a:xfrm>
            <a:off x="6528089" y="1281164"/>
            <a:ext cx="499542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Massa: 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1.9885×10</a:t>
            </a:r>
            <a:r>
              <a:rPr lang="en-GB" b="0" i="0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30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kg</a:t>
            </a:r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 ~ 1</a:t>
            </a:r>
            <a:r>
              <a:rPr lang="en-GB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66670 </a:t>
            </a:r>
            <a:r>
              <a:rPr lang="en-GB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massa</a:t>
            </a:r>
            <a:r>
              <a:rPr lang="en-GB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della</a:t>
            </a:r>
            <a:r>
              <a:rPr lang="en-GB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Terra</a:t>
            </a:r>
          </a:p>
          <a:p>
            <a:endParaRPr lang="en-GB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en-GB" dirty="0" err="1">
                <a:solidFill>
                  <a:srgbClr val="202122"/>
                </a:solidFill>
                <a:latin typeface="Arial" panose="020B0604020202020204" pitchFamily="34" charset="0"/>
              </a:rPr>
              <a:t>Composizione</a:t>
            </a:r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:</a:t>
            </a:r>
          </a:p>
          <a:p>
            <a:endParaRPr lang="en-GB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r>
              <a:rPr lang="en-GB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~ 74.9% </a:t>
            </a:r>
            <a:r>
              <a:rPr lang="en-GB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Idrogeno</a:t>
            </a:r>
            <a:endParaRPr lang="en-GB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~ 23.8% Elio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3019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8CA8B1A-9C8E-4553-8CC9-1839623BCCA5}"/>
              </a:ext>
            </a:extLst>
          </p:cNvPr>
          <p:cNvSpPr txBox="1"/>
          <p:nvPr/>
        </p:nvSpPr>
        <p:spPr>
          <a:xfrm>
            <a:off x="4316027" y="257453"/>
            <a:ext cx="35599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Il Sole e le </a:t>
            </a:r>
            <a:r>
              <a:rPr lang="en-GB" sz="4000" dirty="0" err="1"/>
              <a:t>stelle</a:t>
            </a:r>
            <a:endParaRPr lang="en-GB" sz="4000" dirty="0"/>
          </a:p>
        </p:txBody>
      </p:sp>
      <p:pic>
        <p:nvPicPr>
          <p:cNvPr id="7" name="Picture 6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DA11ABFA-0A03-4B1A-A4D0-B73D5BE053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296" y="1444980"/>
            <a:ext cx="4125683" cy="46128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FDAC11-7012-4650-A484-03CFDC94597B}"/>
              </a:ext>
            </a:extLst>
          </p:cNvPr>
          <p:cNvSpPr txBox="1"/>
          <p:nvPr/>
        </p:nvSpPr>
        <p:spPr>
          <a:xfrm>
            <a:off x="7875973" y="1022678"/>
            <a:ext cx="2826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Idrogeno</a:t>
            </a:r>
            <a:r>
              <a:rPr lang="en-GB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modello</a:t>
            </a:r>
            <a:r>
              <a:rPr lang="en-GB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di Bohr</a:t>
            </a:r>
            <a:endParaRPr lang="en-GB" dirty="0"/>
          </a:p>
        </p:txBody>
      </p:sp>
      <p:pic>
        <p:nvPicPr>
          <p:cNvPr id="2" name="Picture 1" descr="A close up of the moon&#10;&#10;Description automatically generated with medium confidence">
            <a:extLst>
              <a:ext uri="{FF2B5EF4-FFF2-40B4-BE49-F238E27FC236}">
                <a16:creationId xmlns:a16="http://schemas.microsoft.com/office/drawing/2014/main" id="{A5E23603-1C78-748F-5F22-C14AC5DC18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99" y="1281164"/>
            <a:ext cx="4787238" cy="476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946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B19ACE63-BA5F-4711-9A79-FC418C581A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448" y="-378619"/>
            <a:ext cx="12192000" cy="57864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E121E1B-3DCC-41A1-8F86-8807AA4FE53A}"/>
              </a:ext>
            </a:extLst>
          </p:cNvPr>
          <p:cNvSpPr/>
          <p:nvPr/>
        </p:nvSpPr>
        <p:spPr>
          <a:xfrm>
            <a:off x="1491448" y="-371475"/>
            <a:ext cx="12192000" cy="37052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04483E-A069-4CC9-8860-61A4E42D9419}"/>
              </a:ext>
            </a:extLst>
          </p:cNvPr>
          <p:cNvSpPr/>
          <p:nvPr/>
        </p:nvSpPr>
        <p:spPr>
          <a:xfrm>
            <a:off x="-878889" y="2388093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2127E0-ED37-431D-BB36-67F7E16582D7}"/>
              </a:ext>
            </a:extLst>
          </p:cNvPr>
          <p:cNvSpPr txBox="1"/>
          <p:nvPr/>
        </p:nvSpPr>
        <p:spPr>
          <a:xfrm>
            <a:off x="4316027" y="257453"/>
            <a:ext cx="35599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La luce </a:t>
            </a:r>
            <a:r>
              <a:rPr lang="en-GB" sz="4000" dirty="0" err="1"/>
              <a:t>visibile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359308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B19ACE63-BA5F-4711-9A79-FC418C581A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3812"/>
            <a:ext cx="12192000" cy="578643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204483E-A069-4CC9-8860-61A4E42D9419}"/>
              </a:ext>
            </a:extLst>
          </p:cNvPr>
          <p:cNvSpPr/>
          <p:nvPr/>
        </p:nvSpPr>
        <p:spPr>
          <a:xfrm>
            <a:off x="-878889" y="2388093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BC2DA4-23BC-423C-B123-4BFD2D629569}"/>
              </a:ext>
            </a:extLst>
          </p:cNvPr>
          <p:cNvSpPr txBox="1"/>
          <p:nvPr/>
        </p:nvSpPr>
        <p:spPr>
          <a:xfrm>
            <a:off x="2949919" y="275926"/>
            <a:ext cx="62921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err="1"/>
              <a:t>Radiazione</a:t>
            </a:r>
            <a:r>
              <a:rPr lang="en-GB" sz="4000" dirty="0"/>
              <a:t> </a:t>
            </a:r>
            <a:r>
              <a:rPr lang="en-GB" sz="4000" dirty="0" err="1"/>
              <a:t>elettromagnetica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075853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7E806C86-F7D0-46D2-84B4-7BB9D8072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87" y="0"/>
            <a:ext cx="11651226" cy="6877228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6ECEB26-A899-4AC0-A335-492CFA7AC229}"/>
              </a:ext>
            </a:extLst>
          </p:cNvPr>
          <p:cNvCxnSpPr>
            <a:cxnSpLocks/>
          </p:cNvCxnSpPr>
          <p:nvPr/>
        </p:nvCxnSpPr>
        <p:spPr>
          <a:xfrm flipH="1">
            <a:off x="270387" y="3537917"/>
            <a:ext cx="382987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B86F287-DC80-4CA6-BD4A-7D6F22BC2A17}"/>
              </a:ext>
            </a:extLst>
          </p:cNvPr>
          <p:cNvCxnSpPr/>
          <p:nvPr/>
        </p:nvCxnSpPr>
        <p:spPr>
          <a:xfrm>
            <a:off x="4100264" y="3387483"/>
            <a:ext cx="0" cy="30086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788802B-0FB9-4F65-B3C6-D4B4DB521583}"/>
              </a:ext>
            </a:extLst>
          </p:cNvPr>
          <p:cNvSpPr txBox="1"/>
          <p:nvPr/>
        </p:nvSpPr>
        <p:spPr>
          <a:xfrm>
            <a:off x="2642565" y="3608080"/>
            <a:ext cx="1382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1.5 x 10</a:t>
            </a:r>
            <a:r>
              <a:rPr lang="en-US" b="1" baseline="30000" dirty="0">
                <a:solidFill>
                  <a:schemeClr val="bg1"/>
                </a:solidFill>
              </a:rPr>
              <a:t>8</a:t>
            </a:r>
            <a:r>
              <a:rPr lang="en-US" b="1" dirty="0">
                <a:solidFill>
                  <a:schemeClr val="bg1"/>
                </a:solidFill>
              </a:rPr>
              <a:t> km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2403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6ECEB26-A899-4AC0-A335-492CFA7AC229}"/>
              </a:ext>
            </a:extLst>
          </p:cNvPr>
          <p:cNvCxnSpPr>
            <a:cxnSpLocks/>
          </p:cNvCxnSpPr>
          <p:nvPr/>
        </p:nvCxnSpPr>
        <p:spPr>
          <a:xfrm flipH="1">
            <a:off x="270387" y="3537917"/>
            <a:ext cx="382987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B86F287-DC80-4CA6-BD4A-7D6F22BC2A17}"/>
              </a:ext>
            </a:extLst>
          </p:cNvPr>
          <p:cNvCxnSpPr/>
          <p:nvPr/>
        </p:nvCxnSpPr>
        <p:spPr>
          <a:xfrm>
            <a:off x="4100264" y="3387483"/>
            <a:ext cx="0" cy="30086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788802B-0FB9-4F65-B3C6-D4B4DB521583}"/>
              </a:ext>
            </a:extLst>
          </p:cNvPr>
          <p:cNvSpPr txBox="1"/>
          <p:nvPr/>
        </p:nvSpPr>
        <p:spPr>
          <a:xfrm>
            <a:off x="2642565" y="3608080"/>
            <a:ext cx="1382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1.5 x 10</a:t>
            </a:r>
            <a:r>
              <a:rPr lang="en-US" b="1" baseline="30000" dirty="0">
                <a:solidFill>
                  <a:schemeClr val="bg1"/>
                </a:solidFill>
              </a:rPr>
              <a:t>8</a:t>
            </a:r>
            <a:r>
              <a:rPr lang="en-US" b="1" dirty="0">
                <a:solidFill>
                  <a:schemeClr val="bg1"/>
                </a:solidFill>
              </a:rPr>
              <a:t> km</a:t>
            </a:r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3" name="Picture 2" descr="A picture containing outdoor object, star, nature, dark&#10;&#10;Description automatically generated">
            <a:extLst>
              <a:ext uri="{FF2B5EF4-FFF2-40B4-BE49-F238E27FC236}">
                <a16:creationId xmlns:a16="http://schemas.microsoft.com/office/drawing/2014/main" id="{F71E2D6D-79AB-4AAF-B11D-AE04420847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3" y="60260"/>
            <a:ext cx="12017828" cy="679773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7CD8984-B2BC-4CF3-AA5D-018B058DC1D7}"/>
              </a:ext>
            </a:extLst>
          </p:cNvPr>
          <p:cNvCxnSpPr>
            <a:cxnSpLocks/>
          </p:cNvCxnSpPr>
          <p:nvPr/>
        </p:nvCxnSpPr>
        <p:spPr>
          <a:xfrm flipH="1">
            <a:off x="1031966" y="3524914"/>
            <a:ext cx="506403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FB7BD69-D893-456E-A260-C45FC02ABF58}"/>
              </a:ext>
            </a:extLst>
          </p:cNvPr>
          <p:cNvCxnSpPr>
            <a:cxnSpLocks/>
          </p:cNvCxnSpPr>
          <p:nvPr/>
        </p:nvCxnSpPr>
        <p:spPr>
          <a:xfrm>
            <a:off x="6096000" y="3374480"/>
            <a:ext cx="0" cy="30086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6B5DE7D-D031-4B21-8E69-4355785FB01B}"/>
              </a:ext>
            </a:extLst>
          </p:cNvPr>
          <p:cNvCxnSpPr>
            <a:cxnSpLocks/>
          </p:cNvCxnSpPr>
          <p:nvPr/>
        </p:nvCxnSpPr>
        <p:spPr>
          <a:xfrm>
            <a:off x="1016726" y="3374480"/>
            <a:ext cx="0" cy="30086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AD2423C-53A1-41E3-8951-9CBE62DFE80C}"/>
              </a:ext>
            </a:extLst>
          </p:cNvPr>
          <p:cNvSpPr txBox="1"/>
          <p:nvPr/>
        </p:nvSpPr>
        <p:spPr>
          <a:xfrm>
            <a:off x="955741" y="3080365"/>
            <a:ext cx="3392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~ 52 kpc = </a:t>
            </a:r>
            <a:r>
              <a:rPr lang="en-GB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1.7 x 10</a:t>
            </a:r>
            <a:r>
              <a:rPr lang="en-GB" b="1" i="0" baseline="3000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5 </a:t>
            </a:r>
            <a:r>
              <a:rPr lang="en-GB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light-years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DB2B258-394B-462C-94B1-D358DA46A932}"/>
              </a:ext>
            </a:extLst>
          </p:cNvPr>
          <p:cNvSpPr txBox="1"/>
          <p:nvPr/>
        </p:nvSpPr>
        <p:spPr>
          <a:xfrm>
            <a:off x="955740" y="3661378"/>
            <a:ext cx="3392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~ </a:t>
            </a:r>
            <a:r>
              <a:rPr lang="en-GB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1.6 x 10</a:t>
            </a:r>
            <a:r>
              <a:rPr lang="en-GB" b="1" i="0" baseline="3000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18 </a:t>
            </a:r>
            <a:r>
              <a:rPr lang="en-GB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km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5" name="Sun 14">
            <a:extLst>
              <a:ext uri="{FF2B5EF4-FFF2-40B4-BE49-F238E27FC236}">
                <a16:creationId xmlns:a16="http://schemas.microsoft.com/office/drawing/2014/main" id="{FA816231-E396-4CA0-832E-568C9AA8F119}"/>
              </a:ext>
            </a:extLst>
          </p:cNvPr>
          <p:cNvSpPr/>
          <p:nvPr/>
        </p:nvSpPr>
        <p:spPr>
          <a:xfrm>
            <a:off x="5977704" y="4628994"/>
            <a:ext cx="271426" cy="233602"/>
          </a:xfrm>
          <a:prstGeom prst="sun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376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E12C16C4-9574-4751-A822-2291E67BA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97"/>
            <a:ext cx="12190476" cy="6784604"/>
          </a:xfrm>
          <a:prstGeom prst="rect">
            <a:avLst/>
          </a:prstGeom>
        </p:spPr>
      </p:pic>
      <p:pic>
        <p:nvPicPr>
          <p:cNvPr id="15" name="Picture 14" descr="A picture containing outdoor object, star, nature, dark&#10;&#10;Description automatically generated">
            <a:extLst>
              <a:ext uri="{FF2B5EF4-FFF2-40B4-BE49-F238E27FC236}">
                <a16:creationId xmlns:a16="http://schemas.microsoft.com/office/drawing/2014/main" id="{494E6C98-3C9C-4CE2-8FA4-52ADA3990E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535" y="3195827"/>
            <a:ext cx="471905" cy="382956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DBB0EC-14D3-45C2-917C-185C89547B89}"/>
              </a:ext>
            </a:extLst>
          </p:cNvPr>
          <p:cNvCxnSpPr>
            <a:cxnSpLocks/>
          </p:cNvCxnSpPr>
          <p:nvPr/>
        </p:nvCxnSpPr>
        <p:spPr>
          <a:xfrm flipH="1" flipV="1">
            <a:off x="416025" y="3666633"/>
            <a:ext cx="5511223" cy="1922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B0AD871-85B0-4931-A005-28445A514B82}"/>
              </a:ext>
            </a:extLst>
          </p:cNvPr>
          <p:cNvCxnSpPr>
            <a:cxnSpLocks/>
          </p:cNvCxnSpPr>
          <p:nvPr/>
        </p:nvCxnSpPr>
        <p:spPr>
          <a:xfrm>
            <a:off x="5942487" y="3516299"/>
            <a:ext cx="0" cy="30086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07FA265-D41B-4AE1-B095-22C8A0C0CBD0}"/>
              </a:ext>
            </a:extLst>
          </p:cNvPr>
          <p:cNvCxnSpPr>
            <a:cxnSpLocks/>
          </p:cNvCxnSpPr>
          <p:nvPr/>
        </p:nvCxnSpPr>
        <p:spPr>
          <a:xfrm>
            <a:off x="416025" y="3516200"/>
            <a:ext cx="0" cy="30086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8502739-ADCB-4123-8802-621DE8100D9C}"/>
              </a:ext>
            </a:extLst>
          </p:cNvPr>
          <p:cNvSpPr txBox="1"/>
          <p:nvPr/>
        </p:nvSpPr>
        <p:spPr>
          <a:xfrm>
            <a:off x="834307" y="3817067"/>
            <a:ext cx="3584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~1.5 </a:t>
            </a:r>
            <a:r>
              <a:rPr lang="en-US" dirty="0" err="1">
                <a:solidFill>
                  <a:schemeClr val="bg1"/>
                </a:solidFill>
              </a:rPr>
              <a:t>Mpc</a:t>
            </a:r>
            <a:r>
              <a:rPr lang="en-US" dirty="0">
                <a:solidFill>
                  <a:schemeClr val="bg1"/>
                </a:solidFill>
              </a:rPr>
              <a:t> ~ 3 x 10</a:t>
            </a:r>
            <a:r>
              <a:rPr lang="en-US" baseline="30000" dirty="0">
                <a:solidFill>
                  <a:schemeClr val="bg1"/>
                </a:solidFill>
              </a:rPr>
              <a:t>19</a:t>
            </a:r>
            <a:r>
              <a:rPr lang="en-US" dirty="0">
                <a:solidFill>
                  <a:schemeClr val="bg1"/>
                </a:solidFill>
              </a:rPr>
              <a:t> km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1879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text, star, outdoor object&#10;&#10;Description automatically generated">
            <a:extLst>
              <a:ext uri="{FF2B5EF4-FFF2-40B4-BE49-F238E27FC236}">
                <a16:creationId xmlns:a16="http://schemas.microsoft.com/office/drawing/2014/main" id="{E4DC78D7-F635-42BD-913C-BDAA03B330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64E486F-F54A-4D76-A805-8534420AD179}"/>
              </a:ext>
            </a:extLst>
          </p:cNvPr>
          <p:cNvCxnSpPr>
            <a:cxnSpLocks/>
          </p:cNvCxnSpPr>
          <p:nvPr/>
        </p:nvCxnSpPr>
        <p:spPr>
          <a:xfrm flipH="1">
            <a:off x="2377440" y="1264135"/>
            <a:ext cx="873105" cy="479450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0C4B75-6438-450A-AA63-5688258F5A65}"/>
              </a:ext>
            </a:extLst>
          </p:cNvPr>
          <p:cNvCxnSpPr>
            <a:cxnSpLocks/>
          </p:cNvCxnSpPr>
          <p:nvPr/>
        </p:nvCxnSpPr>
        <p:spPr>
          <a:xfrm>
            <a:off x="2195630" y="6016125"/>
            <a:ext cx="368976" cy="7035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60B5642-F381-492B-B610-9196735AC32F}"/>
              </a:ext>
            </a:extLst>
          </p:cNvPr>
          <p:cNvCxnSpPr>
            <a:cxnSpLocks/>
          </p:cNvCxnSpPr>
          <p:nvPr/>
        </p:nvCxnSpPr>
        <p:spPr>
          <a:xfrm>
            <a:off x="3066819" y="1228960"/>
            <a:ext cx="368976" cy="7035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316EE64-3AAE-44B8-A4B6-B4EEE423224A}"/>
              </a:ext>
            </a:extLst>
          </p:cNvPr>
          <p:cNvSpPr txBox="1"/>
          <p:nvPr/>
        </p:nvSpPr>
        <p:spPr>
          <a:xfrm rot="16819249">
            <a:off x="1855345" y="3642360"/>
            <a:ext cx="1263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&gt; 200 </a:t>
            </a:r>
            <a:r>
              <a:rPr lang="en-US" dirty="0" err="1">
                <a:solidFill>
                  <a:schemeClr val="bg1"/>
                </a:solidFill>
              </a:rPr>
              <a:t>Mpc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38" name="Picture 37" descr="A group of stars in space&#10;&#10;Description automatically generated with low confidence">
            <a:extLst>
              <a:ext uri="{FF2B5EF4-FFF2-40B4-BE49-F238E27FC236}">
                <a16:creationId xmlns:a16="http://schemas.microsoft.com/office/drawing/2014/main" id="{926951F2-04FB-47FF-972C-496A903CDA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197" y="4167951"/>
            <a:ext cx="2609819" cy="2607404"/>
          </a:xfrm>
          <a:prstGeom prst="rect">
            <a:avLst/>
          </a:prstGeom>
        </p:spPr>
      </p:pic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9FDFF09-6AF2-40BE-9B62-8E3B813A7ADC}"/>
              </a:ext>
            </a:extLst>
          </p:cNvPr>
          <p:cNvCxnSpPr>
            <a:cxnSpLocks/>
          </p:cNvCxnSpPr>
          <p:nvPr/>
        </p:nvCxnSpPr>
        <p:spPr>
          <a:xfrm>
            <a:off x="8234025" y="4251175"/>
            <a:ext cx="1236110" cy="252418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E293F28-807C-4FBC-A16B-2FF054B94D84}"/>
              </a:ext>
            </a:extLst>
          </p:cNvPr>
          <p:cNvCxnSpPr>
            <a:cxnSpLocks/>
          </p:cNvCxnSpPr>
          <p:nvPr/>
        </p:nvCxnSpPr>
        <p:spPr>
          <a:xfrm>
            <a:off x="8547100" y="3930650"/>
            <a:ext cx="3534378" cy="23730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E2B143F-B8DA-4523-BCBE-781C4BD66FC4}"/>
              </a:ext>
            </a:extLst>
          </p:cNvPr>
          <p:cNvCxnSpPr>
            <a:cxnSpLocks/>
          </p:cNvCxnSpPr>
          <p:nvPr/>
        </p:nvCxnSpPr>
        <p:spPr>
          <a:xfrm>
            <a:off x="9470630" y="4141970"/>
            <a:ext cx="0" cy="263338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7A8222B-C0C3-4885-9F4E-4C6BF407CB09}"/>
              </a:ext>
            </a:extLst>
          </p:cNvPr>
          <p:cNvCxnSpPr>
            <a:cxnSpLocks/>
          </p:cNvCxnSpPr>
          <p:nvPr/>
        </p:nvCxnSpPr>
        <p:spPr>
          <a:xfrm>
            <a:off x="9469106" y="6775355"/>
            <a:ext cx="2612372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48DABCA-8EF1-451E-B0A3-DFD6E87FD62F}"/>
              </a:ext>
            </a:extLst>
          </p:cNvPr>
          <p:cNvCxnSpPr>
            <a:cxnSpLocks/>
          </p:cNvCxnSpPr>
          <p:nvPr/>
        </p:nvCxnSpPr>
        <p:spPr>
          <a:xfrm>
            <a:off x="9469106" y="4133707"/>
            <a:ext cx="2612372" cy="34243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18A292-F057-4835-8688-B0BE844D09E5}"/>
              </a:ext>
            </a:extLst>
          </p:cNvPr>
          <p:cNvCxnSpPr>
            <a:cxnSpLocks/>
          </p:cNvCxnSpPr>
          <p:nvPr/>
        </p:nvCxnSpPr>
        <p:spPr>
          <a:xfrm>
            <a:off x="12081478" y="4167950"/>
            <a:ext cx="0" cy="260740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D2282788-1796-DB3B-630D-EBE7B9122E81}"/>
              </a:ext>
            </a:extLst>
          </p:cNvPr>
          <p:cNvGrpSpPr/>
          <p:nvPr/>
        </p:nvGrpSpPr>
        <p:grpSpPr>
          <a:xfrm>
            <a:off x="10304614" y="427804"/>
            <a:ext cx="941356" cy="1466096"/>
            <a:chOff x="10209175" y="491961"/>
            <a:chExt cx="941356" cy="1466096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1853D86-8BD3-4C69-B0EB-9F91200ACA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57950" y="944880"/>
              <a:ext cx="645330" cy="9075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45A7BE3-8672-4795-986D-A173AD224FA9}"/>
                </a:ext>
              </a:extLst>
            </p:cNvPr>
            <p:cNvCxnSpPr>
              <a:cxnSpLocks/>
            </p:cNvCxnSpPr>
            <p:nvPr/>
          </p:nvCxnSpPr>
          <p:spPr>
            <a:xfrm>
              <a:off x="10856029" y="839220"/>
              <a:ext cx="294502" cy="21132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A9AD4AF-75EE-4676-8538-092BB891C4C1}"/>
                </a:ext>
              </a:extLst>
            </p:cNvPr>
            <p:cNvCxnSpPr>
              <a:cxnSpLocks/>
            </p:cNvCxnSpPr>
            <p:nvPr/>
          </p:nvCxnSpPr>
          <p:spPr>
            <a:xfrm>
              <a:off x="10209175" y="1746737"/>
              <a:ext cx="294502" cy="21132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7B5498E-7CAB-428F-B346-606AFE348AC5}"/>
                </a:ext>
              </a:extLst>
            </p:cNvPr>
            <p:cNvSpPr txBox="1"/>
            <p:nvPr/>
          </p:nvSpPr>
          <p:spPr>
            <a:xfrm rot="18304862">
              <a:off x="9938037" y="938993"/>
              <a:ext cx="12633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~ 2 </a:t>
              </a:r>
              <a:r>
                <a:rPr lang="en-US" dirty="0" err="1">
                  <a:solidFill>
                    <a:schemeClr val="bg1"/>
                  </a:solidFill>
                </a:rPr>
                <a:t>Mpc</a:t>
              </a:r>
              <a:endParaRPr lang="en-GB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8521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hart, scatter chart&#10;&#10;Description automatically generated">
            <a:extLst>
              <a:ext uri="{FF2B5EF4-FFF2-40B4-BE49-F238E27FC236}">
                <a16:creationId xmlns:a16="http://schemas.microsoft.com/office/drawing/2014/main" id="{F485CC9C-04AC-4A47-91E1-43308ACB8C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51" y="-49352"/>
            <a:ext cx="7305979" cy="2430541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Picture 7" descr="Chart&#10;&#10;Description automatically generated with medium confidence">
            <a:extLst>
              <a:ext uri="{FF2B5EF4-FFF2-40B4-BE49-F238E27FC236}">
                <a16:creationId xmlns:a16="http://schemas.microsoft.com/office/drawing/2014/main" id="{169DD41A-0508-40EA-986A-5E1388CF00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51" y="2132169"/>
            <a:ext cx="7350450" cy="2593662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9221CE4D-C24A-4E7F-8D22-503D137D87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822" y="4418768"/>
            <a:ext cx="7305979" cy="248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0421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C5CCE34E-AD46-4F3C-862F-38CA35329E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47" y="0"/>
            <a:ext cx="6790655" cy="68580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A3A62DE-98E4-41C8-967C-1788C864A1DE}"/>
              </a:ext>
            </a:extLst>
          </p:cNvPr>
          <p:cNvCxnSpPr>
            <a:cxnSpLocks/>
          </p:cNvCxnSpPr>
          <p:nvPr/>
        </p:nvCxnSpPr>
        <p:spPr>
          <a:xfrm>
            <a:off x="5600700" y="3286125"/>
            <a:ext cx="1428750" cy="0"/>
          </a:xfrm>
          <a:prstGeom prst="line">
            <a:avLst/>
          </a:prstGeom>
          <a:ln w="114300">
            <a:solidFill>
              <a:srgbClr val="FFFF00">
                <a:alpha val="3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BAD5523-DC70-4C74-B5E9-C1C161F870D7}"/>
              </a:ext>
            </a:extLst>
          </p:cNvPr>
          <p:cNvCxnSpPr>
            <a:cxnSpLocks/>
          </p:cNvCxnSpPr>
          <p:nvPr/>
        </p:nvCxnSpPr>
        <p:spPr>
          <a:xfrm>
            <a:off x="2743200" y="3409950"/>
            <a:ext cx="2466975" cy="9525"/>
          </a:xfrm>
          <a:prstGeom prst="line">
            <a:avLst/>
          </a:prstGeom>
          <a:ln w="114300">
            <a:solidFill>
              <a:srgbClr val="FFFF00">
                <a:alpha val="3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4CE8A93-02E7-46B9-84D3-96140FDA2975}"/>
              </a:ext>
            </a:extLst>
          </p:cNvPr>
          <p:cNvCxnSpPr>
            <a:cxnSpLocks/>
          </p:cNvCxnSpPr>
          <p:nvPr/>
        </p:nvCxnSpPr>
        <p:spPr>
          <a:xfrm>
            <a:off x="3381375" y="3286125"/>
            <a:ext cx="1828800" cy="0"/>
          </a:xfrm>
          <a:prstGeom prst="line">
            <a:avLst/>
          </a:prstGeom>
          <a:ln w="114300">
            <a:solidFill>
              <a:srgbClr val="FFFF00">
                <a:alpha val="3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447DBC8-27E6-4225-B7A9-D479C5D5FF38}"/>
              </a:ext>
            </a:extLst>
          </p:cNvPr>
          <p:cNvCxnSpPr>
            <a:cxnSpLocks/>
          </p:cNvCxnSpPr>
          <p:nvPr/>
        </p:nvCxnSpPr>
        <p:spPr>
          <a:xfrm>
            <a:off x="3505200" y="4324350"/>
            <a:ext cx="3457575" cy="0"/>
          </a:xfrm>
          <a:prstGeom prst="line">
            <a:avLst/>
          </a:prstGeom>
          <a:ln w="114300">
            <a:solidFill>
              <a:srgbClr val="FFFF00">
                <a:alpha val="3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F7969576-BDBA-4D26-8B45-6E0A245DC9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944" y="876812"/>
            <a:ext cx="5139056" cy="1462295"/>
          </a:xfrm>
          <a:prstGeom prst="rect">
            <a:avLst/>
          </a:prstGeom>
        </p:spPr>
      </p:pic>
      <p:pic>
        <p:nvPicPr>
          <p:cNvPr id="21" name="Picture 20" descr="Chart&#10;&#10;Description automatically generated">
            <a:extLst>
              <a:ext uri="{FF2B5EF4-FFF2-40B4-BE49-F238E27FC236}">
                <a16:creationId xmlns:a16="http://schemas.microsoft.com/office/drawing/2014/main" id="{B76AE70C-88DF-4FD0-927C-9EDF477D7E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242" y="2548401"/>
            <a:ext cx="2936575" cy="1880924"/>
          </a:xfrm>
          <a:prstGeom prst="rect">
            <a:avLst/>
          </a:prstGeom>
        </p:spPr>
      </p:pic>
      <p:pic>
        <p:nvPicPr>
          <p:cNvPr id="23" name="Picture 22" descr="Chart, surface chart&#10;&#10;Description automatically generated">
            <a:extLst>
              <a:ext uri="{FF2B5EF4-FFF2-40B4-BE49-F238E27FC236}">
                <a16:creationId xmlns:a16="http://schemas.microsoft.com/office/drawing/2014/main" id="{600F9845-9D04-43C5-A1C9-C20639B622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242" y="4638619"/>
            <a:ext cx="3079833" cy="201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830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CosmicWeb_Manifold1">
            <a:hlinkClick r:id="" action="ppaction://media"/>
            <a:extLst>
              <a:ext uri="{FF2B5EF4-FFF2-40B4-BE49-F238E27FC236}">
                <a16:creationId xmlns:a16="http://schemas.microsoft.com/office/drawing/2014/main" id="{25A92380-7B9E-45B8-A698-F01CBDEED8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27742" y="123825"/>
            <a:ext cx="12647484" cy="643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137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2D961D-FE1D-453D-81E7-6A4988E164C6}"/>
              </a:ext>
            </a:extLst>
          </p:cNvPr>
          <p:cNvSpPr txBox="1"/>
          <p:nvPr/>
        </p:nvSpPr>
        <p:spPr>
          <a:xfrm>
            <a:off x="3971059" y="2795155"/>
            <a:ext cx="42498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err="1"/>
              <a:t>Domande</a:t>
            </a:r>
            <a:r>
              <a:rPr lang="en-GB" sz="6000" dirty="0"/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444597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1325</TotalTime>
  <Words>163</Words>
  <Application>Microsoft Office PowerPoint</Application>
  <PresentationFormat>Widescreen</PresentationFormat>
  <Paragraphs>38</Paragraphs>
  <Slides>21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Che forma ha l’Universo?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low-dimensional  large scale Universe</dc:title>
  <dc:creator>Marco Canducci</dc:creator>
  <cp:lastModifiedBy>Marco Canducci</cp:lastModifiedBy>
  <cp:revision>6</cp:revision>
  <dcterms:created xsi:type="dcterms:W3CDTF">2022-04-07T10:09:33Z</dcterms:created>
  <dcterms:modified xsi:type="dcterms:W3CDTF">2024-02-16T08:51:56Z</dcterms:modified>
</cp:coreProperties>
</file>